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1" r:id="rId3"/>
    <p:sldId id="277" r:id="rId4"/>
    <p:sldId id="278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5DBA-39A8-4A91-8BFC-3F311B6F1C8C}">
          <p14:sldIdLst>
            <p14:sldId id="256"/>
            <p14:sldId id="281"/>
            <p14:sldId id="277"/>
            <p14:sldId id="278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7440" autoAdjust="0"/>
  </p:normalViewPr>
  <p:slideViewPr>
    <p:cSldViewPr snapToGrid="0">
      <p:cViewPr>
        <p:scale>
          <a:sx n="75" d="100"/>
          <a:sy n="75" d="100"/>
        </p:scale>
        <p:origin x="3552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649B-4347-43EC-A0B2-1C267059A3E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7261225"/>
            <a:ext cx="7680325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14331950"/>
            <a:ext cx="4160838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FC375-484F-4295-A2D8-21AC1CCD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326" y="2272937"/>
            <a:ext cx="9422674" cy="12370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66958-6467-9D36-1A4E-75D41FA41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400" b="1" dirty="0">
                <a:latin typeface="+mn-lt"/>
              </a:rPr>
              <a:t>AFTER THE PERMIT….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238125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REVIT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DA060-F4D7-8963-4CD1-95EF315DB5B4}"/>
              </a:ext>
            </a:extLst>
          </p:cNvPr>
          <p:cNvSpPr txBox="1"/>
          <p:nvPr/>
        </p:nvSpPr>
        <p:spPr>
          <a:xfrm>
            <a:off x="4683854" y="4855129"/>
            <a:ext cx="298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ORB UNIVERSITY – 11,15 2023 PRESENTED BY Andres Fernandez</a:t>
            </a:r>
          </a:p>
        </p:txBody>
      </p:sp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34C2C-3F24-F457-4B37-B537E918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44" y="2326778"/>
            <a:ext cx="3200667" cy="41420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FD23D-26A5-1689-5551-7003CF6B3BB8}"/>
              </a:ext>
            </a:extLst>
          </p:cNvPr>
          <p:cNvSpPr txBox="1"/>
          <p:nvPr/>
        </p:nvSpPr>
        <p:spPr>
          <a:xfrm>
            <a:off x="5558971" y="-1697452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REVIEW ALL DOCUMENTATION IN SUBMITTAL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0F9CC-1BFE-C0A7-0F31-3FAADCF65C0D}"/>
              </a:ext>
            </a:extLst>
          </p:cNvPr>
          <p:cNvSpPr txBox="1"/>
          <p:nvPr/>
        </p:nvSpPr>
        <p:spPr>
          <a:xfrm>
            <a:off x="5558971" y="1350172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COMPARE WITH CONSTRUCTION DOCUMENTS AT ALL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34B34-3236-1596-71D1-CDB38289C5B5}"/>
              </a:ext>
            </a:extLst>
          </p:cNvPr>
          <p:cNvSpPr txBox="1"/>
          <p:nvPr/>
        </p:nvSpPr>
        <p:spPr>
          <a:xfrm>
            <a:off x="5558971" y="8434974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UNDERSTAND THE PARTICULAR LANGUAGE OF THE SUBMITTAL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2DBE2-66D8-C29D-B808-318A7C0124D6}"/>
              </a:ext>
            </a:extLst>
          </p:cNvPr>
          <p:cNvSpPr txBox="1"/>
          <p:nvPr/>
        </p:nvSpPr>
        <p:spPr>
          <a:xfrm>
            <a:off x="5558971" y="9094569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dirty="0"/>
              <a:t>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TERMINOLOGY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D7CEA8-7E20-D17A-4653-D033939A8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88"/>
          <a:stretch/>
        </p:blipFill>
        <p:spPr>
          <a:xfrm>
            <a:off x="13474700" y="5127337"/>
            <a:ext cx="994124" cy="518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CE3430-4216-AA1E-1E1C-81F949EEB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717" y="2326778"/>
            <a:ext cx="5798854" cy="41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4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34C2C-3F24-F457-4B37-B537E9183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44" y="2326778"/>
            <a:ext cx="3200667" cy="41420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FD23D-26A5-1689-5551-7003CF6B3BB8}"/>
              </a:ext>
            </a:extLst>
          </p:cNvPr>
          <p:cNvSpPr txBox="1"/>
          <p:nvPr/>
        </p:nvSpPr>
        <p:spPr>
          <a:xfrm>
            <a:off x="5558971" y="-1697452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REVIEW ALL DOCUMENTATION IN SUBMITTAL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0F9CC-1BFE-C0A7-0F31-3FAADCF65C0D}"/>
              </a:ext>
            </a:extLst>
          </p:cNvPr>
          <p:cNvSpPr txBox="1"/>
          <p:nvPr/>
        </p:nvSpPr>
        <p:spPr>
          <a:xfrm>
            <a:off x="5558971" y="1350172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COMPARE WITH CONSTRUCTION DOCUMENTS AT ALL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34B34-3236-1596-71D1-CDB38289C5B5}"/>
              </a:ext>
            </a:extLst>
          </p:cNvPr>
          <p:cNvSpPr txBox="1"/>
          <p:nvPr/>
        </p:nvSpPr>
        <p:spPr>
          <a:xfrm>
            <a:off x="5558971" y="8434974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UNDERSTAND THE PARTICULAR LANGUAGE OF THE SUBMITTAL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2DBE2-66D8-C29D-B808-318A7C0124D6}"/>
              </a:ext>
            </a:extLst>
          </p:cNvPr>
          <p:cNvSpPr txBox="1"/>
          <p:nvPr/>
        </p:nvSpPr>
        <p:spPr>
          <a:xfrm>
            <a:off x="5558971" y="9094569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dirty="0"/>
              <a:t>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TERMINOLOGY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E3430-4216-AA1E-1E1C-81F949EE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49" t="38590" r="39140" b="43341"/>
          <a:stretch/>
        </p:blipFill>
        <p:spPr>
          <a:xfrm>
            <a:off x="7524178" y="1952565"/>
            <a:ext cx="3879968" cy="26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32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34C2C-3F24-F457-4B37-B537E918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6" t="14346" r="11280" b="64805"/>
          <a:stretch/>
        </p:blipFill>
        <p:spPr>
          <a:xfrm>
            <a:off x="2936728" y="3442264"/>
            <a:ext cx="8813434" cy="31709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0F9CC-1BFE-C0A7-0F31-3FAADCF65C0D}"/>
              </a:ext>
            </a:extLst>
          </p:cNvPr>
          <p:cNvSpPr txBox="1"/>
          <p:nvPr/>
        </p:nvSpPr>
        <p:spPr>
          <a:xfrm>
            <a:off x="5558971" y="-4893590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COMPARE WITH CONSTRUCTION DOCUMENTS AT ALL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34B34-3236-1596-71D1-CDB38289C5B5}"/>
              </a:ext>
            </a:extLst>
          </p:cNvPr>
          <p:cNvSpPr txBox="1"/>
          <p:nvPr/>
        </p:nvSpPr>
        <p:spPr>
          <a:xfrm>
            <a:off x="5558971" y="907041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UNDERSTAND THE PARTICULAR LANGUAGE OF THE SUBMITTAL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2DBE2-66D8-C29D-B808-318A7C0124D6}"/>
              </a:ext>
            </a:extLst>
          </p:cNvPr>
          <p:cNvSpPr txBox="1"/>
          <p:nvPr/>
        </p:nvSpPr>
        <p:spPr>
          <a:xfrm>
            <a:off x="5558971" y="1553372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dirty="0"/>
              <a:t>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TERMINOLOGY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E3430-4216-AA1E-1E1C-81F949EE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49" t="38590" r="39140" b="43341"/>
          <a:stretch/>
        </p:blipFill>
        <p:spPr>
          <a:xfrm>
            <a:off x="7524178" y="-4291197"/>
            <a:ext cx="3879968" cy="2606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D6603-2C83-B294-66F2-9C042416F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400" y="-1541419"/>
            <a:ext cx="1088742" cy="14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34C2C-3F24-F457-4B37-B537E918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6" t="14346" r="11280" b="64805"/>
          <a:stretch/>
        </p:blipFill>
        <p:spPr>
          <a:xfrm>
            <a:off x="5904411" y="5304628"/>
            <a:ext cx="2178878" cy="7839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34B34-3236-1596-71D1-CDB38289C5B5}"/>
              </a:ext>
            </a:extLst>
          </p:cNvPr>
          <p:cNvSpPr txBox="1"/>
          <p:nvPr/>
        </p:nvSpPr>
        <p:spPr>
          <a:xfrm>
            <a:off x="5558971" y="907041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UNDERSTAND THE PARTICULAR LANGUAGE OF THE SUBMITTAL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2DBE2-66D8-C29D-B808-318A7C0124D6}"/>
              </a:ext>
            </a:extLst>
          </p:cNvPr>
          <p:cNvSpPr txBox="1"/>
          <p:nvPr/>
        </p:nvSpPr>
        <p:spPr>
          <a:xfrm>
            <a:off x="5558971" y="1553372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dirty="0"/>
              <a:t>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TERMINOLOGY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D6603-2C83-B294-66F2-9C042416F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69"/>
          <a:stretch/>
        </p:blipFill>
        <p:spPr>
          <a:xfrm>
            <a:off x="3941608" y="2199703"/>
            <a:ext cx="8283362" cy="42804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5558971" y="8355815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FINAL COORDINATION OF SUBMITTAL SCOPE WITH OTHER DISCIPLINES</a:t>
            </a:r>
          </a:p>
        </p:txBody>
      </p:sp>
    </p:spTree>
    <p:extLst>
      <p:ext uri="{BB962C8B-B14F-4D97-AF65-F5344CB8AC3E}">
        <p14:creationId xmlns:p14="http://schemas.microsoft.com/office/powerpoint/2010/main" val="3360760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34C2C-3F24-F457-4B37-B537E918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6" t="14346" r="11280" b="64805"/>
          <a:stretch/>
        </p:blipFill>
        <p:spPr>
          <a:xfrm>
            <a:off x="5904411" y="5304628"/>
            <a:ext cx="2178878" cy="7839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34B34-3236-1596-71D1-CDB38289C5B5}"/>
              </a:ext>
            </a:extLst>
          </p:cNvPr>
          <p:cNvSpPr txBox="1"/>
          <p:nvPr/>
        </p:nvSpPr>
        <p:spPr>
          <a:xfrm>
            <a:off x="5558971" y="-1948778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UNDERSTAND THE PARTICULAR LANGUAGE OF THE SUBMITTAL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2DBE2-66D8-C29D-B808-318A7C0124D6}"/>
              </a:ext>
            </a:extLst>
          </p:cNvPr>
          <p:cNvSpPr txBox="1"/>
          <p:nvPr/>
        </p:nvSpPr>
        <p:spPr>
          <a:xfrm>
            <a:off x="5558971" y="-1302447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dirty="0"/>
              <a:t>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TERMINOLOGY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D6603-2C83-B294-66F2-9C042416F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47" b="60069"/>
          <a:stretch/>
        </p:blipFill>
        <p:spPr>
          <a:xfrm>
            <a:off x="1150190" y="3773715"/>
            <a:ext cx="11074780" cy="27064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5558971" y="615558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FINAL COORDINATION OF SUBMITTAL SCOPE WITH OTHER DISCIPLINES AND BUILDING CODES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7939BD-FCC2-4624-D824-D9FE145B7DC9}"/>
              </a:ext>
            </a:extLst>
          </p:cNvPr>
          <p:cNvSpPr/>
          <p:nvPr/>
        </p:nvSpPr>
        <p:spPr>
          <a:xfrm>
            <a:off x="3704590" y="4665980"/>
            <a:ext cx="281940" cy="2819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9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34C2C-3F24-F457-4B37-B537E918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6" t="14346" r="11280" b="64805"/>
          <a:stretch/>
        </p:blipFill>
        <p:spPr>
          <a:xfrm>
            <a:off x="5904411" y="5304628"/>
            <a:ext cx="2178878" cy="7839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D6603-2C83-B294-66F2-9C042416F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47" b="60069"/>
          <a:stretch/>
        </p:blipFill>
        <p:spPr>
          <a:xfrm>
            <a:off x="1150190" y="3773715"/>
            <a:ext cx="11074780" cy="27064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5558971" y="615558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FINAL COORDINATION OF SUBMITTAL SCOPE WITH OTHER DISCIPLINES AND BUILDING CODES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289A6-5488-1255-783C-4CCC7A8861A1}"/>
              </a:ext>
            </a:extLst>
          </p:cNvPr>
          <p:cNvSpPr/>
          <p:nvPr/>
        </p:nvSpPr>
        <p:spPr>
          <a:xfrm>
            <a:off x="2263140" y="3543300"/>
            <a:ext cx="114300" cy="9296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061D6-2D47-1947-6EAF-DF61522D3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-2040111"/>
            <a:ext cx="2260600" cy="15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82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0D6603-2C83-B294-66F2-9C042416F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47" b="60069"/>
          <a:stretch/>
        </p:blipFill>
        <p:spPr>
          <a:xfrm>
            <a:off x="-3459910" y="11603265"/>
            <a:ext cx="11074780" cy="27064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5558971" y="457199"/>
            <a:ext cx="607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REVIEW SAMPLES ACROSS ALL DOCUMENTATION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DR SUBMITTALS / APPROVALS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CONSTRUCTION DOCUMENTS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289A6-5488-1255-783C-4CCC7A8861A1}"/>
              </a:ext>
            </a:extLst>
          </p:cNvPr>
          <p:cNvSpPr/>
          <p:nvPr/>
        </p:nvSpPr>
        <p:spPr>
          <a:xfrm>
            <a:off x="-2346960" y="11372850"/>
            <a:ext cx="114300" cy="9296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D1E63-BDDE-D4A8-6B9E-6A65D2207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868" y="4819850"/>
            <a:ext cx="1221644" cy="1580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061D6-2D47-1947-6EAF-DF61522D3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1580951"/>
            <a:ext cx="6962321" cy="48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96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1006020" y="2324100"/>
            <a:ext cx="5299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SUBMITTALS CAN BE ACOMPANIED BY A PROJECT SPECIFICATION BOOK.</a:t>
            </a:r>
          </a:p>
          <a:p>
            <a:endParaRPr lang="en-US" dirty="0"/>
          </a:p>
          <a:p>
            <a:r>
              <a:rPr lang="en-US" dirty="0"/>
              <a:t>SPECIFICATIONS WILL FOLLOW THE CSI DIVISION SYSTEM. </a:t>
            </a:r>
          </a:p>
          <a:p>
            <a:endParaRPr lang="en-US" dirty="0"/>
          </a:p>
          <a:p>
            <a:r>
              <a:rPr lang="en-US" dirty="0"/>
              <a:t>ALL SUBMITTALS WILL BE COMPARED TO THE SPECIFICATIONS 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061D6-2D47-1947-6EAF-DF61522D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9256848"/>
            <a:ext cx="1742621" cy="1214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19B77-FAAB-F5E2-17D9-1431BD73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36" y="0"/>
            <a:ext cx="529936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3E1504-F9F9-9877-C714-AAEC5C2AB406}"/>
              </a:ext>
            </a:extLst>
          </p:cNvPr>
          <p:cNvSpPr txBox="1"/>
          <p:nvPr/>
        </p:nvSpPr>
        <p:spPr>
          <a:xfrm>
            <a:off x="1002638" y="4724400"/>
            <a:ext cx="52993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DISCREPANCIES OCCUR, THEN THE CONTRACTOR MUST PROVIDE A SUBSTITUTION REQUEST.</a:t>
            </a:r>
          </a:p>
        </p:txBody>
      </p:sp>
    </p:spTree>
    <p:extLst>
      <p:ext uri="{BB962C8B-B14F-4D97-AF65-F5344CB8AC3E}">
        <p14:creationId xmlns:p14="http://schemas.microsoft.com/office/powerpoint/2010/main" val="1285360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1006020" y="2324100"/>
            <a:ext cx="6039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SPECIFICATION BOOK:</a:t>
            </a:r>
          </a:p>
          <a:p>
            <a:pPr marL="342900" indent="-342900">
              <a:buAutoNum type="arabicPeriod"/>
            </a:pPr>
            <a:r>
              <a:rPr lang="en-US" dirty="0"/>
              <a:t>ITEMS THE CONTRACTOR WILL USE TO FINISH THE PROJECT</a:t>
            </a:r>
          </a:p>
          <a:p>
            <a:pPr marL="342900" indent="-342900">
              <a:buAutoNum type="arabicPeriod"/>
            </a:pPr>
            <a:r>
              <a:rPr lang="en-US" dirty="0"/>
              <a:t>PROCEDURES ON HOW AND WHEN SUBMITTALS ARE PROVIDED</a:t>
            </a:r>
          </a:p>
          <a:p>
            <a:pPr marL="342900" indent="-342900">
              <a:buAutoNum type="arabicPeriod"/>
            </a:pPr>
            <a:r>
              <a:rPr lang="en-US" dirty="0"/>
              <a:t>MINIMUM REQUIREMENTS OF:</a:t>
            </a:r>
          </a:p>
          <a:p>
            <a:pPr marL="800100" lvl="1" indent="-342900">
              <a:buAutoNum type="arabicPeriod"/>
            </a:pPr>
            <a:r>
              <a:rPr lang="en-US" dirty="0"/>
              <a:t>INSTALLATION</a:t>
            </a:r>
          </a:p>
          <a:p>
            <a:pPr marL="800100" lvl="1" indent="-342900">
              <a:buAutoNum type="arabicPeriod"/>
            </a:pPr>
            <a:r>
              <a:rPr lang="en-US" dirty="0"/>
              <a:t>FABRICATION</a:t>
            </a:r>
          </a:p>
          <a:p>
            <a:pPr marL="800100" lvl="1" indent="-342900">
              <a:buAutoNum type="arabicPeriod"/>
            </a:pPr>
            <a:r>
              <a:rPr lang="en-US" dirty="0"/>
              <a:t>EXECUTION</a:t>
            </a:r>
          </a:p>
          <a:p>
            <a:pPr marL="800100" lvl="1" indent="-342900">
              <a:buAutoNum type="arabicPeriod"/>
            </a:pPr>
            <a:r>
              <a:rPr lang="en-US" dirty="0"/>
              <a:t>PRODUCT REQUIREMENTS</a:t>
            </a:r>
          </a:p>
          <a:p>
            <a:pPr marL="342900" indent="-342900">
              <a:buAutoNum type="arabicPeriod"/>
            </a:pPr>
            <a:r>
              <a:rPr lang="en-US" dirty="0"/>
              <a:t>PROCEDURES FOR APPROVAL</a:t>
            </a:r>
          </a:p>
          <a:p>
            <a:pPr marL="342900" indent="-342900">
              <a:buAutoNum type="arabicPeriod"/>
            </a:pPr>
            <a:r>
              <a:rPr lang="en-US" dirty="0"/>
              <a:t>PROCEDURES FOR SUBSTITUTIONS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19B77-FAAB-F5E2-17D9-1431BD731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036" y="0"/>
            <a:ext cx="52993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A5702-6011-F543-18B5-19292857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5" y="2543175"/>
            <a:ext cx="955964" cy="1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37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PROCORE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19B77-FAAB-F5E2-17D9-1431BD731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074" y="2614052"/>
            <a:ext cx="846426" cy="1095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A5702-6011-F543-18B5-19292857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37" y="0"/>
            <a:ext cx="52993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pic>
        <p:nvPicPr>
          <p:cNvPr id="1026" name="Picture 2" descr="BUILD Help | Submittals Overview | Autodesk">
            <a:extLst>
              <a:ext uri="{FF2B5EF4-FFF2-40B4-BE49-F238E27FC236}">
                <a16:creationId xmlns:a16="http://schemas.microsoft.com/office/drawing/2014/main" id="{C15C658D-7764-5A8D-1A7E-6848D77C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314" y="1607261"/>
            <a:ext cx="100690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59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A5BAD7-74F9-0240-33D0-047AA484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49CE6-CB42-FFB0-06DF-919298BEB58B}"/>
              </a:ext>
            </a:extLst>
          </p:cNvPr>
          <p:cNvSpPr txBox="1"/>
          <p:nvPr/>
        </p:nvSpPr>
        <p:spPr>
          <a:xfrm>
            <a:off x="1342151" y="1607261"/>
            <a:ext cx="8433639" cy="52441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VOCABULARY: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REQUEST FOR INFORMATION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ASK, SK: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ARCHITECTURAL SKETCH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ARCHITECTS SUPLEMENTAL INFORMATION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Δ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NOTED UPDATES IN CONSTRUCTION DOCUMENTS RELATED TO A SPECIFIC ITEM AND DATE.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REPORTS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SNAPSHOT IN TIME OF PROJECT PROGRESS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SUBMITTALS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DOCUMENTS PROVIDED BY THE CONTRACTOR TO ORB FOR AN APPROVAL OF USE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SUBTITUTION REQUEST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CHANGES IN PRODUCTS, MATERIALS, EQUIPMENT, AND METHODS OF CONSTRUCTION REQUIRED BY CONTRACT DOCUMENTS PROPOSED BY CONTRACTOR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COVER YOUR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33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PROCORE</a:t>
            </a:r>
          </a:p>
          <a:p>
            <a:r>
              <a:rPr lang="en-US" dirty="0"/>
              <a:t>BUILD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A5702-6011-F543-18B5-19292857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5" y="2190750"/>
            <a:ext cx="609600" cy="7888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pic>
        <p:nvPicPr>
          <p:cNvPr id="2050" name="Picture 2" descr="BUILD Help | Submittals Overview | Autodesk">
            <a:extLst>
              <a:ext uri="{FF2B5EF4-FFF2-40B4-BE49-F238E27FC236}">
                <a16:creationId xmlns:a16="http://schemas.microsoft.com/office/drawing/2014/main" id="{9F6C41BA-3930-B50D-62AD-54D172DE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004410"/>
            <a:ext cx="7561263" cy="48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sing Submittals as a Submittal Manager – PlanGrid">
            <a:extLst>
              <a:ext uri="{FF2B5EF4-FFF2-40B4-BE49-F238E27FC236}">
                <a16:creationId xmlns:a16="http://schemas.microsoft.com/office/drawing/2014/main" id="{4DBAB96E-CC89-1790-A4BD-24154B428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5" y="3878357"/>
            <a:ext cx="92741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13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PROCORE</a:t>
            </a:r>
          </a:p>
          <a:p>
            <a:r>
              <a:rPr lang="en-US" dirty="0"/>
              <a:t>BUILD</a:t>
            </a:r>
          </a:p>
          <a:p>
            <a:r>
              <a:rPr lang="en-US" dirty="0"/>
              <a:t>PLANGRID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pic>
        <p:nvPicPr>
          <p:cNvPr id="2050" name="Picture 2" descr="BUILD Help | Submittals Overview | Autodesk">
            <a:extLst>
              <a:ext uri="{FF2B5EF4-FFF2-40B4-BE49-F238E27FC236}">
                <a16:creationId xmlns:a16="http://schemas.microsoft.com/office/drawing/2014/main" id="{9F6C41BA-3930-B50D-62AD-54D172DE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484549" y="2228849"/>
            <a:ext cx="934839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sing Submittals as a Submittal Manager – PlanGrid">
            <a:extLst>
              <a:ext uri="{FF2B5EF4-FFF2-40B4-BE49-F238E27FC236}">
                <a16:creationId xmlns:a16="http://schemas.microsoft.com/office/drawing/2014/main" id="{603FAF14-CE56-C78A-37B1-A62E33A4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24" y="2543175"/>
            <a:ext cx="772212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40F6E-0F01-E4F1-2F44-B45913325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640"/>
          <a:stretch/>
        </p:blipFill>
        <p:spPr>
          <a:xfrm>
            <a:off x="13148765" y="2228849"/>
            <a:ext cx="2110285" cy="3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9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PROCORE</a:t>
            </a:r>
          </a:p>
          <a:p>
            <a:r>
              <a:rPr lang="en-US" dirty="0"/>
              <a:t>BUILD</a:t>
            </a:r>
          </a:p>
          <a:p>
            <a:r>
              <a:rPr lang="en-US" dirty="0"/>
              <a:t>PLANGRID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pic>
        <p:nvPicPr>
          <p:cNvPr id="2050" name="Picture 2" descr="BUILD Help | Submittals Overview | Autodesk">
            <a:extLst>
              <a:ext uri="{FF2B5EF4-FFF2-40B4-BE49-F238E27FC236}">
                <a16:creationId xmlns:a16="http://schemas.microsoft.com/office/drawing/2014/main" id="{9F6C41BA-3930-B50D-62AD-54D172DE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484549" y="2228849"/>
            <a:ext cx="934839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sing Submittals as a Submittal Manager – PlanGrid">
            <a:extLst>
              <a:ext uri="{FF2B5EF4-FFF2-40B4-BE49-F238E27FC236}">
                <a16:creationId xmlns:a16="http://schemas.microsoft.com/office/drawing/2014/main" id="{603FAF14-CE56-C78A-37B1-A62E33A4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1" y="1190625"/>
            <a:ext cx="781049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40F6E-0F01-E4F1-2F44-B45913325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640"/>
          <a:stretch/>
        </p:blipFill>
        <p:spPr>
          <a:xfrm>
            <a:off x="4719140" y="2228915"/>
            <a:ext cx="2110285" cy="3600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17F4C-4E94-F607-7D41-9D9085C5C9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72"/>
          <a:stretch/>
        </p:blipFill>
        <p:spPr>
          <a:xfrm>
            <a:off x="6829425" y="2289865"/>
            <a:ext cx="1809750" cy="2009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967B38-02A2-EF01-B161-DC00FCDA9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655" y="2289865"/>
            <a:ext cx="1488620" cy="19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0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 FILES</a:t>
            </a:r>
          </a:p>
          <a:p>
            <a:r>
              <a:rPr lang="en-US" dirty="0"/>
              <a:t>Construction Administration / Submittals / SD…..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FB9928-E1C6-F432-3679-80EC79F30CA5}"/>
              </a:ext>
            </a:extLst>
          </p:cNvPr>
          <p:cNvSpPr txBox="1">
            <a:spLocks/>
          </p:cNvSpPr>
          <p:nvPr/>
        </p:nvSpPr>
        <p:spPr>
          <a:xfrm>
            <a:off x="5014642" y="1144492"/>
            <a:ext cx="7044007" cy="99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SD _ # _ ## _ ORB Response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B71414-3617-FF5E-6FA0-51F738CE451C}"/>
              </a:ext>
            </a:extLst>
          </p:cNvPr>
          <p:cNvGrpSpPr/>
          <p:nvPr/>
        </p:nvGrpSpPr>
        <p:grpSpPr>
          <a:xfrm>
            <a:off x="5403850" y="2832100"/>
            <a:ext cx="883741" cy="920750"/>
            <a:chOff x="5403850" y="2832100"/>
            <a:chExt cx="883741" cy="920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240F6E-0F01-E4F1-2F44-B45913325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640"/>
            <a:stretch/>
          </p:blipFill>
          <p:spPr>
            <a:xfrm>
              <a:off x="5512891" y="3245749"/>
              <a:ext cx="214810" cy="3665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C17F4C-4E94-F607-7D41-9D9085C5C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72"/>
            <a:stretch/>
          </p:blipFill>
          <p:spPr>
            <a:xfrm>
              <a:off x="5724732" y="3277641"/>
              <a:ext cx="263380" cy="292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967B38-02A2-EF01-B161-DC00FCDA9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1962" y="3066118"/>
              <a:ext cx="432827" cy="57440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FC2560-18B3-2299-784E-8B7D0282DB5D}"/>
                </a:ext>
              </a:extLst>
            </p:cNvPr>
            <p:cNvSpPr/>
            <p:nvPr/>
          </p:nvSpPr>
          <p:spPr>
            <a:xfrm>
              <a:off x="5403850" y="2832100"/>
              <a:ext cx="883741" cy="920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row: Bent 11">
            <a:extLst>
              <a:ext uri="{FF2B5EF4-FFF2-40B4-BE49-F238E27FC236}">
                <a16:creationId xmlns:a16="http://schemas.microsoft.com/office/drawing/2014/main" id="{921CD6DB-6FAB-699E-40A0-99EC3ED6355F}"/>
              </a:ext>
            </a:extLst>
          </p:cNvPr>
          <p:cNvSpPr/>
          <p:nvPr/>
        </p:nvSpPr>
        <p:spPr>
          <a:xfrm rot="16200000">
            <a:off x="6581486" y="1644342"/>
            <a:ext cx="774700" cy="150495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FF36D-6FD1-BD00-7EA7-1A5098CEE9D7}"/>
              </a:ext>
            </a:extLst>
          </p:cNvPr>
          <p:cNvSpPr txBox="1"/>
          <p:nvPr/>
        </p:nvSpPr>
        <p:spPr>
          <a:xfrm>
            <a:off x="6870700" y="2832100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 SUBMITTAL NUMBER</a:t>
            </a:r>
          </a:p>
        </p:txBody>
      </p:sp>
    </p:spTree>
    <p:extLst>
      <p:ext uri="{BB962C8B-B14F-4D97-AF65-F5344CB8AC3E}">
        <p14:creationId xmlns:p14="http://schemas.microsoft.com/office/powerpoint/2010/main" val="2230263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 FILES</a:t>
            </a:r>
          </a:p>
          <a:p>
            <a:r>
              <a:rPr lang="en-US" dirty="0"/>
              <a:t>Construction Administration / Submittals / SD…..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FB9928-E1C6-F432-3679-80EC79F30CA5}"/>
              </a:ext>
            </a:extLst>
          </p:cNvPr>
          <p:cNvSpPr txBox="1">
            <a:spLocks/>
          </p:cNvSpPr>
          <p:nvPr/>
        </p:nvSpPr>
        <p:spPr>
          <a:xfrm>
            <a:off x="5014642" y="1144492"/>
            <a:ext cx="7044007" cy="99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SD _ # _ ## _ ORB Response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921CD6DB-6FAB-699E-40A0-99EC3ED6355F}"/>
              </a:ext>
            </a:extLst>
          </p:cNvPr>
          <p:cNvSpPr/>
          <p:nvPr/>
        </p:nvSpPr>
        <p:spPr>
          <a:xfrm rot="16200000">
            <a:off x="7584786" y="1644342"/>
            <a:ext cx="774700" cy="150495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FF36D-6FD1-BD00-7EA7-1A5098CEE9D7}"/>
              </a:ext>
            </a:extLst>
          </p:cNvPr>
          <p:cNvSpPr txBox="1"/>
          <p:nvPr/>
        </p:nvSpPr>
        <p:spPr>
          <a:xfrm>
            <a:off x="7874000" y="2832100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CONTRACTOR / CLIENT SUBMITTAL NUMBER</a:t>
            </a:r>
          </a:p>
        </p:txBody>
      </p:sp>
    </p:spTree>
    <p:extLst>
      <p:ext uri="{BB962C8B-B14F-4D97-AF65-F5344CB8AC3E}">
        <p14:creationId xmlns:p14="http://schemas.microsoft.com/office/powerpoint/2010/main" val="2684862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 FILES</a:t>
            </a:r>
          </a:p>
          <a:p>
            <a:r>
              <a:rPr lang="en-US" dirty="0"/>
              <a:t>Construction Administration / Submittals / SD…..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FB9928-E1C6-F432-3679-80EC79F30CA5}"/>
              </a:ext>
            </a:extLst>
          </p:cNvPr>
          <p:cNvSpPr txBox="1">
            <a:spLocks/>
          </p:cNvSpPr>
          <p:nvPr/>
        </p:nvSpPr>
        <p:spPr>
          <a:xfrm>
            <a:off x="5014642" y="1144492"/>
            <a:ext cx="7044007" cy="99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SD _ # _ ## _ ORB Response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921CD6DB-6FAB-699E-40A0-99EC3ED6355F}"/>
              </a:ext>
            </a:extLst>
          </p:cNvPr>
          <p:cNvSpPr/>
          <p:nvPr/>
        </p:nvSpPr>
        <p:spPr>
          <a:xfrm rot="16200000">
            <a:off x="8962735" y="1778162"/>
            <a:ext cx="774700" cy="150495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FF36D-6FD1-BD00-7EA7-1A5098CEE9D7}"/>
              </a:ext>
            </a:extLst>
          </p:cNvPr>
          <p:cNvSpPr txBox="1"/>
          <p:nvPr/>
        </p:nvSpPr>
        <p:spPr>
          <a:xfrm>
            <a:off x="9251949" y="2965920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 Response</a:t>
            </a:r>
          </a:p>
        </p:txBody>
      </p:sp>
    </p:spTree>
    <p:extLst>
      <p:ext uri="{BB962C8B-B14F-4D97-AF65-F5344CB8AC3E}">
        <p14:creationId xmlns:p14="http://schemas.microsoft.com/office/powerpoint/2010/main" val="1906321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 ADMINISTRATION LANGUAGE</a:t>
            </a:r>
          </a:p>
          <a:p>
            <a:endParaRPr lang="en-US" dirty="0"/>
          </a:p>
          <a:p>
            <a:r>
              <a:rPr lang="en-US" dirty="0"/>
              <a:t>	REVIEWED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FB9928-E1C6-F432-3679-80EC79F30CA5}"/>
              </a:ext>
            </a:extLst>
          </p:cNvPr>
          <p:cNvSpPr txBox="1">
            <a:spLocks/>
          </p:cNvSpPr>
          <p:nvPr/>
        </p:nvSpPr>
        <p:spPr>
          <a:xfrm>
            <a:off x="13605041" y="719042"/>
            <a:ext cx="7044007" cy="994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SD _ # _ ## _ ORB Response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921CD6DB-6FAB-699E-40A0-99EC3ED6355F}"/>
              </a:ext>
            </a:extLst>
          </p:cNvPr>
          <p:cNvSpPr/>
          <p:nvPr/>
        </p:nvSpPr>
        <p:spPr>
          <a:xfrm rot="16200000">
            <a:off x="17553134" y="1352712"/>
            <a:ext cx="774700" cy="150495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FF36D-6FD1-BD00-7EA7-1A5098CEE9D7}"/>
              </a:ext>
            </a:extLst>
          </p:cNvPr>
          <p:cNvSpPr txBox="1"/>
          <p:nvPr/>
        </p:nvSpPr>
        <p:spPr>
          <a:xfrm>
            <a:off x="17842348" y="2540470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 Response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CB7F6-BDC6-7242-92DA-FF41108FA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117" y="944003"/>
            <a:ext cx="5092063" cy="49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1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 ADMINISTRATION LANGUAGE</a:t>
            </a:r>
          </a:p>
          <a:p>
            <a:endParaRPr lang="en-US" dirty="0"/>
          </a:p>
          <a:p>
            <a:r>
              <a:rPr lang="en-US" dirty="0"/>
              <a:t>	REVIEWED</a:t>
            </a:r>
          </a:p>
          <a:p>
            <a:r>
              <a:rPr lang="en-US" dirty="0"/>
              <a:t>	REVIEWED AND NOTED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CB7F6-BDC6-7242-92DA-FF41108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810" y="944003"/>
            <a:ext cx="5022677" cy="49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84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 ADMINISTRATION LANGUAGE</a:t>
            </a:r>
          </a:p>
          <a:p>
            <a:endParaRPr lang="en-US" dirty="0"/>
          </a:p>
          <a:p>
            <a:r>
              <a:rPr lang="en-US" dirty="0"/>
              <a:t>	REVIEWED</a:t>
            </a:r>
          </a:p>
          <a:p>
            <a:r>
              <a:rPr lang="en-US" dirty="0"/>
              <a:t>	REVIEWED AND NOTED</a:t>
            </a:r>
          </a:p>
          <a:p>
            <a:r>
              <a:rPr lang="en-US" dirty="0"/>
              <a:t>	REVIEWED AND RE-SUBMIT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CB7F6-BDC6-7242-92DA-FF41108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4810" y="944003"/>
            <a:ext cx="5022677" cy="4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37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 ADMINISTRATION LANGUAGE</a:t>
            </a:r>
          </a:p>
          <a:p>
            <a:endParaRPr lang="en-US" dirty="0"/>
          </a:p>
          <a:p>
            <a:r>
              <a:rPr lang="en-US" dirty="0"/>
              <a:t>	REVIEWED</a:t>
            </a:r>
          </a:p>
          <a:p>
            <a:r>
              <a:rPr lang="en-US" dirty="0"/>
              <a:t>	REVIEWED AND NOTED</a:t>
            </a:r>
          </a:p>
          <a:p>
            <a:r>
              <a:rPr lang="en-US" dirty="0"/>
              <a:t>	REVIEWED AND RE-SUBMIT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CB7F6-BDC6-7242-92DA-FF41108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6937" y="-948297"/>
            <a:ext cx="958350" cy="9482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BF064D-22E8-95E0-BD02-8C7FDDFEAF98}"/>
              </a:ext>
            </a:extLst>
          </p:cNvPr>
          <p:cNvSpPr/>
          <p:nvPr/>
        </p:nvSpPr>
        <p:spPr>
          <a:xfrm>
            <a:off x="5353859" y="7264400"/>
            <a:ext cx="64063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ARCHITECT DOES NOT APPROVE SUBMITTALS</a:t>
            </a:r>
          </a:p>
        </p:txBody>
      </p:sp>
    </p:spTree>
    <p:extLst>
      <p:ext uri="{BB962C8B-B14F-4D97-AF65-F5344CB8AC3E}">
        <p14:creationId xmlns:p14="http://schemas.microsoft.com/office/powerpoint/2010/main" val="2108235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F27A-5DDE-BACA-0C4B-9F5ADE86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27" y="1898699"/>
            <a:ext cx="5934903" cy="39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852-C761-FA19-4A82-F0D2445D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81" y="2533540"/>
            <a:ext cx="6729204" cy="3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8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8DA28-B0A3-59D7-D928-8D2EA60CB0C1}"/>
              </a:ext>
            </a:extLst>
          </p:cNvPr>
          <p:cNvSpPr txBox="1"/>
          <p:nvPr/>
        </p:nvSpPr>
        <p:spPr>
          <a:xfrm>
            <a:off x="929820" y="3429000"/>
            <a:ext cx="6039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 ADMINISTRATION LANGUAGE</a:t>
            </a:r>
          </a:p>
          <a:p>
            <a:endParaRPr lang="en-US" dirty="0"/>
          </a:p>
          <a:p>
            <a:r>
              <a:rPr lang="en-US" dirty="0"/>
              <a:t>	REVIEWED</a:t>
            </a:r>
          </a:p>
          <a:p>
            <a:r>
              <a:rPr lang="en-US" dirty="0"/>
              <a:t>	REVIEWED AND NOTED</a:t>
            </a:r>
          </a:p>
          <a:p>
            <a:r>
              <a:rPr lang="en-US" dirty="0"/>
              <a:t>	REVIEWED AND RE-SUBMIT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ORB PROCEDURE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954CD-CA7A-56B6-0EA5-0C109A6782E5}"/>
              </a:ext>
            </a:extLst>
          </p:cNvPr>
          <p:cNvSpPr/>
          <p:nvPr/>
        </p:nvSpPr>
        <p:spPr>
          <a:xfrm>
            <a:off x="5150659" y="1930400"/>
            <a:ext cx="64063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ARCHITECT DOES NOT APPROVE SUBMITTALS</a:t>
            </a:r>
          </a:p>
        </p:txBody>
      </p:sp>
    </p:spTree>
    <p:extLst>
      <p:ext uri="{BB962C8B-B14F-4D97-AF65-F5344CB8AC3E}">
        <p14:creationId xmlns:p14="http://schemas.microsoft.com/office/powerpoint/2010/main" val="188221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6B53E-4C6F-B124-7E1F-BF45EF1C113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PUT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764006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84621F-78A0-73E3-B12F-E5C016B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81698"/>
            <a:ext cx="5116556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F27A-5DDE-BACA-0C4B-9F5ADE86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2073" y="2190137"/>
            <a:ext cx="5934903" cy="394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8B852-C761-FA19-4A82-F0D2445D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640"/>
          <a:stretch/>
        </p:blipFill>
        <p:spPr>
          <a:xfrm>
            <a:off x="442415" y="1733440"/>
            <a:ext cx="2110285" cy="3600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B1259-3F3A-3DBE-F53C-C5B3591B86CA}"/>
              </a:ext>
            </a:extLst>
          </p:cNvPr>
          <p:cNvSpPr txBox="1"/>
          <p:nvPr/>
        </p:nvSpPr>
        <p:spPr>
          <a:xfrm>
            <a:off x="4782028" y="2190137"/>
            <a:ext cx="511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SUBMITTALS: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PROVIDED BY THE CONTRACTOR TO ORB FOR AN APPROVAL OF USE</a:t>
            </a:r>
          </a:p>
          <a:p>
            <a:pPr marL="800100" lvl="1" indent="-342900"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Architype"/>
            </a:endParaRP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SHOP DRAWINGS</a:t>
            </a: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PRODUCT DATA</a:t>
            </a:r>
            <a:endParaRPr lang="en-US" dirty="0">
              <a:solidFill>
                <a:srgbClr val="000000"/>
              </a:solidFill>
              <a:latin typeface="Architype"/>
            </a:endParaRP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SAMPLES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64D2D-DEF5-2398-88F9-69D208B45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8718" y="-229966"/>
            <a:ext cx="1335710" cy="17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FE416-9DBA-0427-7BBD-82F54046BF1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639B9-BE97-2E20-088F-43793E95C148}"/>
              </a:ext>
            </a:extLst>
          </p:cNvPr>
          <p:cNvSpPr txBox="1"/>
          <p:nvPr/>
        </p:nvSpPr>
        <p:spPr>
          <a:xfrm>
            <a:off x="11703528" y="8400437"/>
            <a:ext cx="511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SUBMITTALS: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PROVIDED BY THE CONTRACTOR TO ORB FOR AN APPROVAL OF USE</a:t>
            </a:r>
          </a:p>
          <a:p>
            <a:pPr marL="800100" lvl="1" indent="-342900"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Architype"/>
            </a:endParaRP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SHOP DRAWINGS</a:t>
            </a: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PRODUCT DATA</a:t>
            </a:r>
            <a:endParaRPr lang="en-US" dirty="0">
              <a:solidFill>
                <a:srgbClr val="000000"/>
              </a:solidFill>
              <a:latin typeface="Architype"/>
            </a:endParaRP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SAMPLES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14793-1FC1-51F9-1FF9-712EC5C2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262" y="0"/>
            <a:ext cx="529936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03B14-CD89-47BD-9260-C421742B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318" y="-1635255"/>
            <a:ext cx="1481282" cy="191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8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FE416-9DBA-0427-7BBD-82F54046BF1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PRODUCT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639B9-BE97-2E20-088F-43793E95C148}"/>
              </a:ext>
            </a:extLst>
          </p:cNvPr>
          <p:cNvSpPr txBox="1"/>
          <p:nvPr/>
        </p:nvSpPr>
        <p:spPr>
          <a:xfrm>
            <a:off x="11703528" y="8400437"/>
            <a:ext cx="511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SUBMITTALS: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PROVIDED BY THE CONTRACTOR TO ORB FOR AN APPROVAL OF USE</a:t>
            </a:r>
          </a:p>
          <a:p>
            <a:pPr marL="800100" lvl="1" indent="-342900"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Architype"/>
            </a:endParaRP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SHOP DRAWINGS</a:t>
            </a: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PRODUCT DATA</a:t>
            </a:r>
            <a:endParaRPr lang="en-US" dirty="0">
              <a:solidFill>
                <a:srgbClr val="000000"/>
              </a:solidFill>
              <a:latin typeface="Architype"/>
            </a:endParaRPr>
          </a:p>
          <a:p>
            <a:pPr marL="800100" lvl="1" indent="-342900"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Architype"/>
              </a:rPr>
              <a:t>SAMPLES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14793-1FC1-51F9-1FF9-712EC5C2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14" y="9162960"/>
            <a:ext cx="980438" cy="1268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03B14-CD89-47BD-9260-C421742B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-11364"/>
            <a:ext cx="5308145" cy="6869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EA68F-C647-9D30-95E6-E90713730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0705" y="-2438400"/>
            <a:ext cx="615535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44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FE416-9DBA-0427-7BBD-82F54046BF1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PRODUCT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03B14-CD89-47BD-9260-C421742BA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0" y="4488237"/>
            <a:ext cx="698044" cy="903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EEA68F-C647-9D30-95E6-E9071373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531" y="140849"/>
            <a:ext cx="3706230" cy="6576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43552-497A-D7C0-8C2B-23B4C5B3F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774" y="8895653"/>
            <a:ext cx="2104373" cy="146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91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6FE416-9DBA-0427-7BBD-82F54046BF11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EA68F-C647-9D30-95E6-E90713730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239" y="9506857"/>
            <a:ext cx="396076" cy="702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43552-497A-D7C0-8C2B-23B4C5B3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277" y="1607261"/>
            <a:ext cx="7198923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56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7CC342-41CC-C48C-26F1-742A2610D511}"/>
              </a:ext>
            </a:extLst>
          </p:cNvPr>
          <p:cNvSpPr txBox="1">
            <a:spLocks/>
          </p:cNvSpPr>
          <p:nvPr/>
        </p:nvSpPr>
        <p:spPr>
          <a:xfrm>
            <a:off x="442415" y="281698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CONSTRUCTION ADMINISTRATION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43552-497A-D7C0-8C2B-23B4C5B3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824565"/>
            <a:ext cx="863600" cy="601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FD23D-26A5-1689-5551-7003CF6B3BB8}"/>
              </a:ext>
            </a:extLst>
          </p:cNvPr>
          <p:cNvSpPr txBox="1"/>
          <p:nvPr/>
        </p:nvSpPr>
        <p:spPr>
          <a:xfrm>
            <a:off x="5558971" y="1120676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REVIEW ALL DOCUMENTATION IN SUBMITTAL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4DCC52-520D-F784-D4C9-CD84BC145040}"/>
              </a:ext>
            </a:extLst>
          </p:cNvPr>
          <p:cNvSpPr txBox="1">
            <a:spLocks/>
          </p:cNvSpPr>
          <p:nvPr/>
        </p:nvSpPr>
        <p:spPr>
          <a:xfrm>
            <a:off x="787855" y="2103437"/>
            <a:ext cx="5116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SUBMITTALS:</a:t>
            </a: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SHOP DRAWINGS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0F9CC-1BFE-C0A7-0F31-3FAADCF65C0D}"/>
              </a:ext>
            </a:extLst>
          </p:cNvPr>
          <p:cNvSpPr txBox="1"/>
          <p:nvPr/>
        </p:nvSpPr>
        <p:spPr>
          <a:xfrm>
            <a:off x="5558971" y="1653700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COMPARE WITH CONSTRUCTION DOCUMENTS AT ALL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34B34-3236-1596-71D1-CDB38289C5B5}"/>
              </a:ext>
            </a:extLst>
          </p:cNvPr>
          <p:cNvSpPr txBox="1"/>
          <p:nvPr/>
        </p:nvSpPr>
        <p:spPr>
          <a:xfrm>
            <a:off x="5558971" y="2426602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UNDERSTAND THE PARTICULAR LANGUAGE OF THE SUBMITTAL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2DBE2-66D8-C29D-B808-318A7C0124D6}"/>
              </a:ext>
            </a:extLst>
          </p:cNvPr>
          <p:cNvSpPr txBox="1"/>
          <p:nvPr/>
        </p:nvSpPr>
        <p:spPr>
          <a:xfrm>
            <a:off x="5558971" y="3086197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eriod"/>
            </a:pPr>
            <a:r>
              <a:rPr lang="en-US" dirty="0"/>
              <a:t>UNITS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TERMINOLOGY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D7CEA8-7E20-D17A-4653-D033939A8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588"/>
          <a:stretch/>
        </p:blipFill>
        <p:spPr>
          <a:xfrm>
            <a:off x="5558971" y="1767007"/>
            <a:ext cx="5899953" cy="307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C02D75-0013-AB21-7232-32C6BC9F1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5600" y="-1173164"/>
            <a:ext cx="1289496" cy="921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459B3-9516-1AFC-9BDE-6463FC508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7932" y="-1173164"/>
            <a:ext cx="711735" cy="9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10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6280</TotalTime>
  <Words>677</Words>
  <Application>Microsoft Office PowerPoint</Application>
  <PresentationFormat>Widescreen</PresentationFormat>
  <Paragraphs>231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Architype</vt:lpstr>
      <vt:lpstr>Arial</vt:lpstr>
      <vt:lpstr>Calibri</vt:lpstr>
      <vt:lpstr>Calibri Light</vt:lpstr>
      <vt:lpstr>Stencil Std</vt:lpstr>
      <vt:lpstr>Office Theme</vt:lpstr>
      <vt:lpstr>CONSTRUCTION ADMINISTRATION</vt:lpstr>
      <vt:lpstr>CONSTRUCTION ADMINISTRATION</vt:lpstr>
      <vt:lpstr>CONSTRUCTION ADMINISTRATION</vt:lpstr>
      <vt:lpstr>CONSTRUCTION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Andres Fernandez</cp:lastModifiedBy>
  <cp:revision>119</cp:revision>
  <cp:lastPrinted>2022-11-20T04:28:42Z</cp:lastPrinted>
  <dcterms:created xsi:type="dcterms:W3CDTF">2022-11-15T03:56:20Z</dcterms:created>
  <dcterms:modified xsi:type="dcterms:W3CDTF">2023-11-20T21:07:08Z</dcterms:modified>
</cp:coreProperties>
</file>